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68" r:id="rId3"/>
    <p:sldId id="261" r:id="rId4"/>
    <p:sldId id="266" r:id="rId5"/>
    <p:sldId id="262" r:id="rId6"/>
    <p:sldId id="272" r:id="rId7"/>
    <p:sldId id="264" r:id="rId8"/>
    <p:sldId id="263" r:id="rId9"/>
    <p:sldId id="267" r:id="rId10"/>
    <p:sldId id="269" r:id="rId11"/>
    <p:sldId id="265" r:id="rId12"/>
    <p:sldId id="259" r:id="rId13"/>
    <p:sldId id="270" r:id="rId14"/>
    <p:sldId id="271" r:id="rId15"/>
    <p:sldId id="260" r:id="rId16"/>
  </p:sldIdLst>
  <p:sldSz cx="12192000" cy="6858000"/>
  <p:notesSz cx="70040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8260D6-5E2A-4841-94C7-1DAA5BC98C4E}"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48BB0-1D82-4B75-82A6-BDA53C5D736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03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260D6-5E2A-4841-94C7-1DAA5BC98C4E}"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214313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260D6-5E2A-4841-94C7-1DAA5BC98C4E}"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1101882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8260D6-5E2A-4841-94C7-1DAA5BC98C4E}"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175128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8260D6-5E2A-4841-94C7-1DAA5BC98C4E}"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48BB0-1D82-4B75-82A6-BDA53C5D736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57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8260D6-5E2A-4841-94C7-1DAA5BC98C4E}"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1529839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8260D6-5E2A-4841-94C7-1DAA5BC98C4E}" type="datetimeFigureOut">
              <a:rPr lang="en-US" smtClean="0"/>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410809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8260D6-5E2A-4841-94C7-1DAA5BC98C4E}" type="datetimeFigureOut">
              <a:rPr lang="en-US" smtClean="0"/>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50936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B8260D6-5E2A-4841-94C7-1DAA5BC98C4E}" type="datetimeFigureOut">
              <a:rPr lang="en-US" smtClean="0"/>
              <a:t>12/5/2019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3738562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B8260D6-5E2A-4841-94C7-1DAA5BC98C4E}" type="datetimeFigureOut">
              <a:rPr lang="en-US" smtClean="0"/>
              <a:t>12/5/2019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3848BB0-1D82-4B75-82A6-BDA53C5D736D}" type="slidenum">
              <a:rPr lang="en-US" smtClean="0"/>
              <a:t>‹#›</a:t>
            </a:fld>
            <a:endParaRPr lang="en-US"/>
          </a:p>
        </p:txBody>
      </p:sp>
    </p:spTree>
    <p:extLst>
      <p:ext uri="{BB962C8B-B14F-4D97-AF65-F5344CB8AC3E}">
        <p14:creationId xmlns:p14="http://schemas.microsoft.com/office/powerpoint/2010/main" val="1765023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8260D6-5E2A-4841-94C7-1DAA5BC98C4E}"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848BB0-1D82-4B75-82A6-BDA53C5D736D}" type="slidenum">
              <a:rPr lang="en-US" smtClean="0"/>
              <a:t>‹#›</a:t>
            </a:fld>
            <a:endParaRPr lang="en-US"/>
          </a:p>
        </p:txBody>
      </p:sp>
    </p:spTree>
    <p:extLst>
      <p:ext uri="{BB962C8B-B14F-4D97-AF65-F5344CB8AC3E}">
        <p14:creationId xmlns:p14="http://schemas.microsoft.com/office/powerpoint/2010/main" val="1819154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B8260D6-5E2A-4841-94C7-1DAA5BC98C4E}" type="datetimeFigureOut">
              <a:rPr lang="en-US" smtClean="0"/>
              <a:t>12/5/2019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3848BB0-1D82-4B75-82A6-BDA53C5D736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468284"/>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youtube.com/watch?v=hlvZ_8V6uc4" TargetMode="Externa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bantor-prolaap.blogspot.com/2011_12_01_archive.html" TargetMode="External"/><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Exam Preparation</a:t>
            </a:r>
          </a:p>
        </p:txBody>
      </p:sp>
      <p:sp>
        <p:nvSpPr>
          <p:cNvPr id="3" name="Subtitle 2"/>
          <p:cNvSpPr>
            <a:spLocks noGrp="1"/>
          </p:cNvSpPr>
          <p:nvPr>
            <p:ph type="subTitle" idx="1"/>
          </p:nvPr>
        </p:nvSpPr>
        <p:spPr/>
        <p:txBody>
          <a:bodyPr/>
          <a:lstStyle/>
          <a:p>
            <a:r>
              <a:rPr lang="en-US" dirty="0"/>
              <a:t>How to APPROACH EXAMS EFFECTIVELY AND manage stress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860661">
            <a:off x="6992141" y="569500"/>
            <a:ext cx="4939797" cy="2721005"/>
          </a:xfrm>
          <a:prstGeom prst="rect">
            <a:avLst/>
          </a:prstGeom>
        </p:spPr>
      </p:pic>
    </p:spTree>
    <p:extLst>
      <p:ext uri="{BB962C8B-B14F-4D97-AF65-F5344CB8AC3E}">
        <p14:creationId xmlns:p14="http://schemas.microsoft.com/office/powerpoint/2010/main" val="617763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YOU STUDY?</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2800" b="1" dirty="0"/>
              <a:t> Think about which study strategies have worked well for you in the past</a:t>
            </a:r>
            <a:r>
              <a:rPr lang="en-US" sz="2800" dirty="0"/>
              <a:t> … and which ones have not.  Use the planner provided by your SST to try out some new strategies for the next test or quiz you are going to write (just don’t leave it until the night before!). Then, use the ones that work to study for your exams.</a:t>
            </a:r>
          </a:p>
          <a:p>
            <a:pPr>
              <a:buFont typeface="Wingdings" panose="05000000000000000000" pitchFamily="2" charset="2"/>
              <a:buChar char="q"/>
            </a:pPr>
            <a:r>
              <a:rPr lang="en-US" sz="2800" dirty="0"/>
              <a:t>Establish a focused atmosphere: ELIMINATE DISTRACTIONS.</a:t>
            </a:r>
            <a:endParaRPr lang="en-US" b="1" i="1" dirty="0"/>
          </a:p>
          <a:p>
            <a:r>
              <a:rPr lang="en-US" sz="2800" b="1" i="1" dirty="0"/>
              <a:t>Turn off your phone, </a:t>
            </a:r>
            <a:r>
              <a:rPr lang="en-US" sz="2800" b="1" i="1" dirty="0" err="1"/>
              <a:t>tv</a:t>
            </a:r>
            <a:r>
              <a:rPr lang="en-US" sz="2800" b="1" i="1" dirty="0"/>
              <a:t>, computer, etc.</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40724" y="4978848"/>
            <a:ext cx="1077208" cy="112143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2358" y="4494044"/>
            <a:ext cx="1121434" cy="112143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28219" y="3857414"/>
            <a:ext cx="1684784" cy="1121434"/>
          </a:xfrm>
          <a:prstGeom prst="rect">
            <a:avLst/>
          </a:prstGeom>
        </p:spPr>
      </p:pic>
    </p:spTree>
    <p:extLst>
      <p:ext uri="{BB962C8B-B14F-4D97-AF65-F5344CB8AC3E}">
        <p14:creationId xmlns:p14="http://schemas.microsoft.com/office/powerpoint/2010/main" val="75411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RELAX &amp; ENJOY</a:t>
            </a:r>
          </a:p>
        </p:txBody>
      </p:sp>
      <p:sp>
        <p:nvSpPr>
          <p:cNvPr id="3" name="Content Placeholder 2"/>
          <p:cNvSpPr>
            <a:spLocks noGrp="1"/>
          </p:cNvSpPr>
          <p:nvPr>
            <p:ph idx="1"/>
          </p:nvPr>
        </p:nvSpPr>
        <p:spPr/>
        <p:txBody>
          <a:bodyPr>
            <a:normAutofit/>
          </a:bodyPr>
          <a:lstStyle/>
          <a:p>
            <a:r>
              <a:rPr lang="en-US" sz="2800" b="1" dirty="0"/>
              <a:t>Take time for yourself</a:t>
            </a:r>
            <a:r>
              <a:rPr lang="en-US" sz="2800" dirty="0"/>
              <a:t> - In order to take care of others, you need to take of yourself first. In other words, you need to </a:t>
            </a:r>
            <a:r>
              <a:rPr lang="en-US" sz="2800" b="1" dirty="0"/>
              <a:t>take time for yourself to relax and rejuvenate.</a:t>
            </a:r>
            <a:r>
              <a:rPr lang="en-US" sz="2800" dirty="0"/>
              <a:t> </a:t>
            </a:r>
            <a:r>
              <a:rPr lang="en-US" sz="2800" i="1" dirty="0"/>
              <a:t>For example, </a:t>
            </a:r>
            <a:r>
              <a:rPr lang="en-US" sz="2800" b="1" i="1" dirty="0"/>
              <a:t>do an activity that makes you feel happy</a:t>
            </a:r>
            <a:r>
              <a:rPr lang="en-US" sz="2800" i="1" dirty="0"/>
              <a:t>, such as shopping, sewing, or baking, or a calming activity such as mindfulness, yoga, or running.</a:t>
            </a:r>
          </a:p>
          <a:p>
            <a:r>
              <a:rPr lang="en-US" sz="2800" b="1" dirty="0"/>
              <a:t>Have fun!</a:t>
            </a:r>
            <a:r>
              <a:rPr lang="en-US" sz="2800" dirty="0"/>
              <a:t> - The holidays are meant to be a joyous time of year, regardless of the anxiety and stress that it can cause. Enjoy the moments you spend with your friends and family, and have a blast while you are with them.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76825" y="130744"/>
            <a:ext cx="1757710" cy="1762473"/>
          </a:xfrm>
          <a:prstGeom prst="rect">
            <a:avLst/>
          </a:prstGeom>
        </p:spPr>
      </p:pic>
    </p:spTree>
    <p:extLst>
      <p:ext uri="{BB962C8B-B14F-4D97-AF65-F5344CB8AC3E}">
        <p14:creationId xmlns:p14="http://schemas.microsoft.com/office/powerpoint/2010/main" val="1406631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have any questions or need extra support:	</a:t>
            </a:r>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q"/>
            </a:pPr>
            <a:r>
              <a:rPr lang="en-US" sz="3600" b="1" dirty="0">
                <a:solidFill>
                  <a:srgbClr val="00B050"/>
                </a:solidFill>
              </a:rPr>
              <a:t>Ask your teachers for tips </a:t>
            </a:r>
            <a:r>
              <a:rPr lang="en-US" sz="3600" dirty="0"/>
              <a:t>in their area of expertise</a:t>
            </a:r>
          </a:p>
          <a:p>
            <a:pPr>
              <a:buFont typeface="Wingdings" panose="05000000000000000000" pitchFamily="2" charset="2"/>
              <a:buChar char="q"/>
            </a:pPr>
            <a:r>
              <a:rPr lang="en-US" sz="3600" dirty="0"/>
              <a:t>Come to the </a:t>
            </a:r>
            <a:r>
              <a:rPr lang="en-US" sz="3600" b="1" dirty="0">
                <a:solidFill>
                  <a:srgbClr val="FFC000"/>
                </a:solidFill>
              </a:rPr>
              <a:t>Room </a:t>
            </a:r>
            <a:r>
              <a:rPr lang="en-US" sz="3600" b="1" dirty="0" smtClean="0">
                <a:solidFill>
                  <a:srgbClr val="FFC000"/>
                </a:solidFill>
              </a:rPr>
              <a:t>141 (student achievement room) or Room 131 (academic resource IEP)</a:t>
            </a:r>
            <a:r>
              <a:rPr lang="en-US" sz="3600" b="1" dirty="0" smtClean="0">
                <a:solidFill>
                  <a:srgbClr val="FFC000"/>
                </a:solidFill>
              </a:rPr>
              <a:t> </a:t>
            </a:r>
            <a:r>
              <a:rPr lang="en-US" sz="3600" dirty="0"/>
              <a:t>during your lunch period as often as you like to get help with getting organized, study strategies, help getting caught up in your classes</a:t>
            </a:r>
            <a:r>
              <a:rPr lang="en-US" sz="3600" dirty="0" smtClean="0"/>
              <a:t>.</a:t>
            </a:r>
          </a:p>
          <a:p>
            <a:pPr>
              <a:buFont typeface="Wingdings" panose="05000000000000000000" pitchFamily="2" charset="2"/>
              <a:buChar char="q"/>
            </a:pPr>
            <a:r>
              <a:rPr lang="en-US" sz="3600" dirty="0" smtClean="0"/>
              <a:t>Grade 9 Lunch- come to Room 141</a:t>
            </a:r>
          </a:p>
          <a:p>
            <a:pPr marL="0" indent="0">
              <a:buNone/>
            </a:pPr>
            <a:r>
              <a:rPr lang="en-US" sz="3600" dirty="0" smtClean="0"/>
              <a:t>    Mon/Wed-</a:t>
            </a:r>
            <a:r>
              <a:rPr lang="en-US" sz="3600" dirty="0" err="1" smtClean="0"/>
              <a:t>P.D’Amico</a:t>
            </a:r>
            <a:r>
              <a:rPr lang="en-US" sz="3600" dirty="0" smtClean="0"/>
              <a:t>-Numeracy</a:t>
            </a:r>
          </a:p>
          <a:p>
            <a:pPr marL="0" indent="0">
              <a:buNone/>
            </a:pPr>
            <a:r>
              <a:rPr lang="en-US" sz="3600" dirty="0"/>
              <a:t> </a:t>
            </a:r>
            <a:r>
              <a:rPr lang="en-US" sz="3600" dirty="0" smtClean="0"/>
              <a:t>   Tue/Thurs-</a:t>
            </a:r>
            <a:r>
              <a:rPr lang="en-US" sz="3600" dirty="0" err="1" smtClean="0"/>
              <a:t>L.O’Donnell</a:t>
            </a:r>
            <a:r>
              <a:rPr lang="en-US" sz="3600" dirty="0" smtClean="0"/>
              <a:t>-Literacy</a:t>
            </a:r>
            <a:r>
              <a:rPr lang="en-US" sz="3600" dirty="0" smtClean="0"/>
              <a:t> </a:t>
            </a:r>
          </a:p>
          <a:p>
            <a:pPr>
              <a:buFont typeface="Wingdings" panose="05000000000000000000" pitchFamily="2" charset="2"/>
              <a:buChar char="q"/>
            </a:pPr>
            <a:r>
              <a:rPr lang="en-US" sz="3600" dirty="0" smtClean="0"/>
              <a:t>Talk  </a:t>
            </a:r>
            <a:r>
              <a:rPr lang="en-US" sz="3600" dirty="0"/>
              <a:t>to your </a:t>
            </a:r>
            <a:r>
              <a:rPr lang="en-US" sz="3600" b="1" dirty="0" smtClean="0">
                <a:solidFill>
                  <a:srgbClr val="7030A0"/>
                </a:solidFill>
              </a:rPr>
              <a:t>Guidance </a:t>
            </a:r>
            <a:r>
              <a:rPr lang="en-US" sz="3600" b="1" dirty="0">
                <a:solidFill>
                  <a:srgbClr val="7030A0"/>
                </a:solidFill>
              </a:rPr>
              <a:t>Counsellor and / or Student Success </a:t>
            </a:r>
            <a:r>
              <a:rPr lang="en-US" sz="3600" b="1" dirty="0" smtClean="0">
                <a:solidFill>
                  <a:srgbClr val="7030A0"/>
                </a:solidFill>
              </a:rPr>
              <a:t>    Teacher</a:t>
            </a:r>
            <a:r>
              <a:rPr lang="en-US" sz="3600" b="1" dirty="0">
                <a:solidFill>
                  <a:srgbClr val="7030A0"/>
                </a:solidFill>
              </a:rPr>
              <a:t>.</a:t>
            </a:r>
          </a:p>
        </p:txBody>
      </p:sp>
    </p:spTree>
    <p:extLst>
      <p:ext uri="{BB962C8B-B14F-4D97-AF65-F5344CB8AC3E}">
        <p14:creationId xmlns:p14="http://schemas.microsoft.com/office/powerpoint/2010/main" val="40133644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SCHEDULE: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3229936"/>
              </p:ext>
            </p:extLst>
          </p:nvPr>
        </p:nvGraphicFramePr>
        <p:xfrm>
          <a:off x="1698170" y="2185850"/>
          <a:ext cx="9013372" cy="3659008"/>
        </p:xfrm>
        <a:graphic>
          <a:graphicData uri="http://schemas.openxmlformats.org/drawingml/2006/table">
            <a:tbl>
              <a:tblPr>
                <a:tableStyleId>{5C22544A-7EE6-4342-B048-85BDC9FD1C3A}</a:tableStyleId>
              </a:tblPr>
              <a:tblGrid>
                <a:gridCol w="1825881">
                  <a:extLst>
                    <a:ext uri="{9D8B030D-6E8A-4147-A177-3AD203B41FA5}">
                      <a16:colId xmlns:a16="http://schemas.microsoft.com/office/drawing/2014/main" val="3966586510"/>
                    </a:ext>
                  </a:extLst>
                </a:gridCol>
                <a:gridCol w="1377065">
                  <a:extLst>
                    <a:ext uri="{9D8B030D-6E8A-4147-A177-3AD203B41FA5}">
                      <a16:colId xmlns:a16="http://schemas.microsoft.com/office/drawing/2014/main" val="1043876571"/>
                    </a:ext>
                  </a:extLst>
                </a:gridCol>
                <a:gridCol w="1377065">
                  <a:extLst>
                    <a:ext uri="{9D8B030D-6E8A-4147-A177-3AD203B41FA5}">
                      <a16:colId xmlns:a16="http://schemas.microsoft.com/office/drawing/2014/main" val="3101572615"/>
                    </a:ext>
                  </a:extLst>
                </a:gridCol>
                <a:gridCol w="1477787">
                  <a:extLst>
                    <a:ext uri="{9D8B030D-6E8A-4147-A177-3AD203B41FA5}">
                      <a16:colId xmlns:a16="http://schemas.microsoft.com/office/drawing/2014/main" val="1690059001"/>
                    </a:ext>
                  </a:extLst>
                </a:gridCol>
                <a:gridCol w="1579621">
                  <a:extLst>
                    <a:ext uri="{9D8B030D-6E8A-4147-A177-3AD203B41FA5}">
                      <a16:colId xmlns:a16="http://schemas.microsoft.com/office/drawing/2014/main" val="1104700937"/>
                    </a:ext>
                  </a:extLst>
                </a:gridCol>
                <a:gridCol w="1375953">
                  <a:extLst>
                    <a:ext uri="{9D8B030D-6E8A-4147-A177-3AD203B41FA5}">
                      <a16:colId xmlns:a16="http://schemas.microsoft.com/office/drawing/2014/main" val="3272213203"/>
                    </a:ext>
                  </a:extLst>
                </a:gridCol>
              </a:tblGrid>
              <a:tr h="497341">
                <a:tc>
                  <a:txBody>
                    <a:bodyPr/>
                    <a:lstStyle/>
                    <a:p>
                      <a:pPr marL="0" marR="0" algn="ctr">
                        <a:spcBef>
                          <a:spcPts val="0"/>
                        </a:spcBef>
                        <a:spcAft>
                          <a:spcPts val="0"/>
                        </a:spcAft>
                      </a:pPr>
                      <a:r>
                        <a:rPr lang="en-GB" sz="1400" b="1" dirty="0">
                          <a:effectLst/>
                          <a:latin typeface="+mn-lt"/>
                        </a:rPr>
                        <a:t>TIME</a:t>
                      </a:r>
                      <a:endParaRPr lang="en-US" sz="1400" b="1" dirty="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b="1">
                          <a:effectLst/>
                          <a:latin typeface="+mn-lt"/>
                        </a:rPr>
                        <a:t>WED. JAN 23</a:t>
                      </a:r>
                      <a:endParaRPr lang="en-US" sz="1400" b="1">
                        <a:effectLst/>
                        <a:latin typeface="+mn-lt"/>
                        <a:ea typeface="Times New Roman" panose="02020603050405020304" pitchFamily="18" charset="0"/>
                      </a:endParaRPr>
                    </a:p>
                  </a:txBody>
                  <a:tcPr marL="68580" marR="68580" marT="0" marB="0">
                    <a:solidFill>
                      <a:schemeClr val="tx1">
                        <a:lumMod val="75000"/>
                      </a:schemeClr>
                    </a:solidFill>
                  </a:tcPr>
                </a:tc>
                <a:tc>
                  <a:txBody>
                    <a:bodyPr/>
                    <a:lstStyle/>
                    <a:p>
                      <a:pPr marL="0" marR="0" algn="ctr">
                        <a:spcBef>
                          <a:spcPts val="0"/>
                        </a:spcBef>
                        <a:spcAft>
                          <a:spcPts val="0"/>
                        </a:spcAft>
                      </a:pPr>
                      <a:r>
                        <a:rPr lang="en-GB" sz="1400" b="1">
                          <a:effectLst/>
                          <a:latin typeface="+mn-lt"/>
                        </a:rPr>
                        <a:t>THUR. JAN. 24</a:t>
                      </a:r>
                      <a:endParaRPr lang="en-US" sz="1400" b="1">
                        <a:effectLst/>
                        <a:latin typeface="+mn-lt"/>
                        <a:ea typeface="Times New Roman" panose="02020603050405020304" pitchFamily="18" charset="0"/>
                      </a:endParaRPr>
                    </a:p>
                  </a:txBody>
                  <a:tcPr marL="68580" marR="68580" marT="0" marB="0">
                    <a:solidFill>
                      <a:schemeClr val="tx1">
                        <a:lumMod val="75000"/>
                      </a:schemeClr>
                    </a:solidFill>
                  </a:tcPr>
                </a:tc>
                <a:tc>
                  <a:txBody>
                    <a:bodyPr/>
                    <a:lstStyle/>
                    <a:p>
                      <a:pPr marL="0" marR="0" algn="ctr">
                        <a:spcBef>
                          <a:spcPts val="0"/>
                        </a:spcBef>
                        <a:spcAft>
                          <a:spcPts val="0"/>
                        </a:spcAft>
                      </a:pPr>
                      <a:r>
                        <a:rPr lang="en-GB" sz="1400" b="1">
                          <a:effectLst/>
                          <a:latin typeface="+mn-lt"/>
                        </a:rPr>
                        <a:t>FRI. JAN. 25</a:t>
                      </a:r>
                      <a:endParaRPr lang="en-US" sz="1400" b="1">
                        <a:effectLst/>
                        <a:latin typeface="+mn-lt"/>
                        <a:ea typeface="Times New Roman" panose="02020603050405020304" pitchFamily="18" charset="0"/>
                      </a:endParaRPr>
                    </a:p>
                  </a:txBody>
                  <a:tcPr marL="68580" marR="68580" marT="0" marB="0">
                    <a:solidFill>
                      <a:schemeClr val="tx1">
                        <a:lumMod val="75000"/>
                      </a:schemeClr>
                    </a:solidFill>
                  </a:tcPr>
                </a:tc>
                <a:tc>
                  <a:txBody>
                    <a:bodyPr/>
                    <a:lstStyle/>
                    <a:p>
                      <a:pPr marL="0" marR="0" algn="ctr">
                        <a:spcBef>
                          <a:spcPts val="0"/>
                        </a:spcBef>
                        <a:spcAft>
                          <a:spcPts val="0"/>
                        </a:spcAft>
                      </a:pPr>
                      <a:r>
                        <a:rPr lang="en-GB" sz="1400" b="1">
                          <a:effectLst/>
                          <a:latin typeface="+mn-lt"/>
                        </a:rPr>
                        <a:t>MON. JAN. 28</a:t>
                      </a:r>
                      <a:endParaRPr lang="en-US" sz="1400" b="1">
                        <a:effectLst/>
                        <a:latin typeface="+mn-lt"/>
                        <a:ea typeface="Times New Roman" panose="02020603050405020304" pitchFamily="18" charset="0"/>
                      </a:endParaRPr>
                    </a:p>
                  </a:txBody>
                  <a:tcPr marL="68580" marR="68580" marT="0" marB="0">
                    <a:solidFill>
                      <a:schemeClr val="tx1">
                        <a:lumMod val="75000"/>
                      </a:schemeClr>
                    </a:solidFill>
                  </a:tcPr>
                </a:tc>
                <a:tc>
                  <a:txBody>
                    <a:bodyPr/>
                    <a:lstStyle/>
                    <a:p>
                      <a:pPr marL="0" marR="0" algn="ctr">
                        <a:spcBef>
                          <a:spcPts val="0"/>
                        </a:spcBef>
                        <a:spcAft>
                          <a:spcPts val="0"/>
                        </a:spcAft>
                      </a:pPr>
                      <a:r>
                        <a:rPr lang="en-GB" sz="1400" b="1" dirty="0">
                          <a:effectLst/>
                          <a:latin typeface="+mn-lt"/>
                        </a:rPr>
                        <a:t>TUE. JAN. 29</a:t>
                      </a:r>
                      <a:endParaRPr lang="en-US" sz="1400" b="1" dirty="0">
                        <a:effectLst/>
                        <a:latin typeface="+mn-lt"/>
                        <a:ea typeface="Times New Roman" panose="02020603050405020304" pitchFamily="18" charset="0"/>
                      </a:endParaRPr>
                    </a:p>
                  </a:txBody>
                  <a:tcPr marL="68580" marR="68580" marT="0" marB="0">
                    <a:solidFill>
                      <a:schemeClr val="tx1">
                        <a:lumMod val="75000"/>
                      </a:schemeClr>
                    </a:solidFill>
                  </a:tcPr>
                </a:tc>
                <a:extLst>
                  <a:ext uri="{0D108BD9-81ED-4DB2-BD59-A6C34878D82A}">
                    <a16:rowId xmlns:a16="http://schemas.microsoft.com/office/drawing/2014/main" val="3812673692"/>
                  </a:ext>
                </a:extLst>
              </a:tr>
              <a:tr h="2486704">
                <a:tc>
                  <a:txBody>
                    <a:bodyPr/>
                    <a:lstStyle/>
                    <a:p>
                      <a:pPr marL="0" marR="0">
                        <a:spcBef>
                          <a:spcPts val="0"/>
                        </a:spcBef>
                        <a:spcAft>
                          <a:spcPts val="0"/>
                        </a:spcAft>
                      </a:pPr>
                      <a:r>
                        <a:rPr lang="en-GB" sz="1400" b="1" dirty="0">
                          <a:effectLst/>
                          <a:latin typeface="+mn-lt"/>
                        </a:rPr>
                        <a:t>8:27am</a:t>
                      </a:r>
                      <a:r>
                        <a:rPr lang="en-GB" sz="1400" dirty="0">
                          <a:effectLst/>
                          <a:latin typeface="+mn-lt"/>
                        </a:rPr>
                        <a:t> – Be in class</a:t>
                      </a:r>
                      <a:endParaRPr lang="en-US" sz="1400" dirty="0">
                        <a:effectLst/>
                        <a:latin typeface="+mn-lt"/>
                      </a:endParaRPr>
                    </a:p>
                    <a:p>
                      <a:pPr marL="0" marR="0">
                        <a:spcBef>
                          <a:spcPts val="0"/>
                        </a:spcBef>
                        <a:spcAft>
                          <a:spcPts val="0"/>
                        </a:spcAft>
                      </a:pPr>
                      <a:r>
                        <a:rPr lang="en-GB" sz="1400" b="1" dirty="0">
                          <a:effectLst/>
                          <a:latin typeface="+mn-lt"/>
                        </a:rPr>
                        <a:t>9:00 - 10:30am </a:t>
                      </a:r>
                      <a:r>
                        <a:rPr lang="en-GB" sz="1400" dirty="0">
                          <a:effectLst/>
                          <a:latin typeface="+mn-lt"/>
                        </a:rPr>
                        <a:t>– Write exams.</a:t>
                      </a:r>
                      <a:endParaRPr lang="en-US" sz="1400" dirty="0">
                        <a:effectLst/>
                        <a:latin typeface="+mn-lt"/>
                      </a:endParaRPr>
                    </a:p>
                    <a:p>
                      <a:pPr marL="0" marR="0">
                        <a:spcBef>
                          <a:spcPts val="0"/>
                        </a:spcBef>
                        <a:spcAft>
                          <a:spcPts val="0"/>
                        </a:spcAft>
                      </a:pPr>
                      <a:r>
                        <a:rPr lang="en-GB" sz="1400" dirty="0">
                          <a:effectLst/>
                          <a:latin typeface="+mn-lt"/>
                        </a:rPr>
                        <a:t>Students are not to be released before the end of the exam time.  </a:t>
                      </a:r>
                      <a:endParaRPr lang="en-US" sz="1400" dirty="0">
                        <a:effectLst/>
                        <a:latin typeface="+mn-lt"/>
                      </a:endParaRPr>
                    </a:p>
                    <a:p>
                      <a:pPr marL="0" marR="0">
                        <a:spcBef>
                          <a:spcPts val="0"/>
                        </a:spcBef>
                        <a:spcAft>
                          <a:spcPts val="0"/>
                        </a:spcAft>
                      </a:pPr>
                      <a:r>
                        <a:rPr lang="en-GB" sz="1400" dirty="0">
                          <a:effectLst/>
                          <a:latin typeface="+mn-lt"/>
                        </a:rPr>
                        <a:t> </a:t>
                      </a:r>
                      <a:endParaRPr lang="en-US" sz="1400" dirty="0">
                        <a:effectLst/>
                        <a:latin typeface="+mn-lt"/>
                      </a:endParaRPr>
                    </a:p>
                    <a:p>
                      <a:pPr marL="0" marR="0">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solidFill>
                      <a:schemeClr val="tx1">
                        <a:lumMod val="75000"/>
                      </a:schemeClr>
                    </a:solidFill>
                  </a:tcPr>
                </a:tc>
                <a:tc>
                  <a:txBody>
                    <a:bodyPr/>
                    <a:lstStyle/>
                    <a:p>
                      <a:pPr marL="0" marR="0" algn="ctr">
                        <a:spcBef>
                          <a:spcPts val="0"/>
                        </a:spcBef>
                        <a:spcAft>
                          <a:spcPts val="0"/>
                        </a:spcAft>
                      </a:pPr>
                      <a:endParaRPr lang="en-GB" sz="1400" dirty="0">
                        <a:effectLst/>
                        <a:latin typeface="+mn-lt"/>
                      </a:endParaRPr>
                    </a:p>
                    <a:p>
                      <a:pPr marL="0" marR="0" algn="ctr">
                        <a:spcBef>
                          <a:spcPts val="0"/>
                        </a:spcBef>
                        <a:spcAft>
                          <a:spcPts val="0"/>
                        </a:spcAft>
                      </a:pPr>
                      <a:endParaRPr lang="en-GB" sz="1400" dirty="0">
                        <a:effectLst/>
                        <a:latin typeface="+mn-lt"/>
                      </a:endParaRPr>
                    </a:p>
                    <a:p>
                      <a:pPr marL="0" marR="0" algn="ctr">
                        <a:spcBef>
                          <a:spcPts val="0"/>
                        </a:spcBef>
                        <a:spcAft>
                          <a:spcPts val="0"/>
                        </a:spcAft>
                      </a:pPr>
                      <a:r>
                        <a:rPr lang="en-GB" sz="1400" dirty="0">
                          <a:effectLst/>
                          <a:latin typeface="+mn-lt"/>
                        </a:rPr>
                        <a:t>PERIOD 1</a:t>
                      </a:r>
                      <a:endParaRPr lang="en-US" sz="1400" dirty="0">
                        <a:effectLst/>
                        <a:latin typeface="+mn-lt"/>
                      </a:endParaRPr>
                    </a:p>
                    <a:p>
                      <a:pPr marL="0" marR="0" algn="ctr">
                        <a:spcBef>
                          <a:spcPts val="0"/>
                        </a:spcBef>
                        <a:spcAft>
                          <a:spcPts val="0"/>
                        </a:spcAft>
                      </a:pPr>
                      <a:r>
                        <a:rPr lang="en-GB" sz="1400" dirty="0">
                          <a:effectLst/>
                          <a:latin typeface="+mn-lt"/>
                        </a:rPr>
                        <a:t>COURSE EXAMS</a:t>
                      </a:r>
                      <a:endParaRPr lang="en-US" sz="1400" dirty="0">
                        <a:effectLst/>
                        <a:latin typeface="+mn-lt"/>
                      </a:endParaRPr>
                    </a:p>
                    <a:p>
                      <a:pPr marL="0" marR="0" algn="ctr">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p>
                      <a:pPr marL="0" marR="0">
                        <a:spcBef>
                          <a:spcPts val="0"/>
                        </a:spcBef>
                        <a:spcAft>
                          <a:spcPts val="0"/>
                        </a:spcAft>
                      </a:pPr>
                      <a:r>
                        <a:rPr lang="en-GB" sz="1400" dirty="0">
                          <a:effectLst/>
                          <a:latin typeface="+mn-lt"/>
                        </a:rPr>
                        <a:t> </a:t>
                      </a:r>
                      <a:endParaRPr lang="en-US" sz="1400" dirty="0">
                        <a:effectLst/>
                        <a:latin typeface="+mn-lt"/>
                      </a:endParaRPr>
                    </a:p>
                    <a:p>
                      <a:pPr marL="0" marR="0">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endParaRPr lang="en-GB" sz="1400" dirty="0">
                        <a:effectLst/>
                        <a:latin typeface="+mn-lt"/>
                      </a:endParaRPr>
                    </a:p>
                    <a:p>
                      <a:pPr marL="0" marR="0" algn="ctr">
                        <a:spcBef>
                          <a:spcPts val="0"/>
                        </a:spcBef>
                        <a:spcAft>
                          <a:spcPts val="0"/>
                        </a:spcAft>
                      </a:pPr>
                      <a:endParaRPr lang="en-GB" sz="1400" dirty="0">
                        <a:effectLst/>
                        <a:latin typeface="+mn-lt"/>
                      </a:endParaRPr>
                    </a:p>
                    <a:p>
                      <a:pPr marL="0" marR="0" algn="ctr">
                        <a:spcBef>
                          <a:spcPts val="0"/>
                        </a:spcBef>
                        <a:spcAft>
                          <a:spcPts val="0"/>
                        </a:spcAft>
                      </a:pPr>
                      <a:r>
                        <a:rPr lang="en-GB" sz="1400" dirty="0">
                          <a:effectLst/>
                          <a:latin typeface="+mn-lt"/>
                        </a:rPr>
                        <a:t>PERIOD 2</a:t>
                      </a:r>
                      <a:endParaRPr lang="en-US" sz="1400" dirty="0">
                        <a:effectLst/>
                        <a:latin typeface="+mn-lt"/>
                      </a:endParaRPr>
                    </a:p>
                    <a:p>
                      <a:pPr marL="0" marR="0" algn="ctr">
                        <a:spcBef>
                          <a:spcPts val="0"/>
                        </a:spcBef>
                        <a:spcAft>
                          <a:spcPts val="0"/>
                        </a:spcAft>
                      </a:pPr>
                      <a:r>
                        <a:rPr lang="en-GB" sz="1400" dirty="0">
                          <a:effectLst/>
                          <a:latin typeface="+mn-lt"/>
                        </a:rPr>
                        <a:t>COURSE EXAMS</a:t>
                      </a:r>
                      <a:endParaRPr lang="en-US" sz="1400" dirty="0">
                        <a:effectLst/>
                        <a:latin typeface="+mn-lt"/>
                      </a:endParaRPr>
                    </a:p>
                    <a:p>
                      <a:pPr marL="0" marR="0" algn="ctr">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p>
                      <a:pPr marL="0" marR="0">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endParaRPr lang="en-GB" sz="1400" dirty="0">
                        <a:effectLst/>
                        <a:latin typeface="+mn-lt"/>
                      </a:endParaRPr>
                    </a:p>
                    <a:p>
                      <a:pPr marL="0" marR="0" algn="ctr">
                        <a:spcBef>
                          <a:spcPts val="0"/>
                        </a:spcBef>
                        <a:spcAft>
                          <a:spcPts val="0"/>
                        </a:spcAft>
                      </a:pPr>
                      <a:endParaRPr lang="en-GB" sz="1400" dirty="0">
                        <a:effectLst/>
                        <a:latin typeface="+mn-lt"/>
                      </a:endParaRPr>
                    </a:p>
                    <a:p>
                      <a:pPr marL="0" marR="0" algn="ctr">
                        <a:spcBef>
                          <a:spcPts val="0"/>
                        </a:spcBef>
                        <a:spcAft>
                          <a:spcPts val="0"/>
                        </a:spcAft>
                      </a:pPr>
                      <a:r>
                        <a:rPr lang="en-GB" sz="1400" dirty="0">
                          <a:effectLst/>
                          <a:latin typeface="+mn-lt"/>
                        </a:rPr>
                        <a:t>PERIOD 3</a:t>
                      </a:r>
                      <a:endParaRPr lang="en-US" sz="1400" dirty="0">
                        <a:effectLst/>
                        <a:latin typeface="+mn-lt"/>
                      </a:endParaRPr>
                    </a:p>
                    <a:p>
                      <a:pPr marL="0" marR="0" algn="ctr">
                        <a:spcBef>
                          <a:spcPts val="0"/>
                        </a:spcBef>
                        <a:spcAft>
                          <a:spcPts val="0"/>
                        </a:spcAft>
                      </a:pPr>
                      <a:r>
                        <a:rPr lang="en-GB" sz="1400" dirty="0">
                          <a:effectLst/>
                          <a:latin typeface="+mn-lt"/>
                        </a:rPr>
                        <a:t>COURSE EXAMS</a:t>
                      </a:r>
                      <a:endParaRPr lang="en-US" sz="1400" dirty="0">
                        <a:effectLst/>
                        <a:latin typeface="+mn-lt"/>
                      </a:endParaRPr>
                    </a:p>
                    <a:p>
                      <a:pPr marL="0" marR="0" algn="ctr">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p>
                      <a:pPr marL="0" marR="0">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endParaRPr lang="en-GB" sz="1400" dirty="0">
                        <a:effectLst/>
                        <a:latin typeface="+mn-lt"/>
                      </a:endParaRPr>
                    </a:p>
                    <a:p>
                      <a:pPr marL="0" marR="0" algn="ctr">
                        <a:spcBef>
                          <a:spcPts val="0"/>
                        </a:spcBef>
                        <a:spcAft>
                          <a:spcPts val="0"/>
                        </a:spcAft>
                      </a:pPr>
                      <a:endParaRPr lang="en-GB" sz="1400" dirty="0">
                        <a:effectLst/>
                        <a:latin typeface="+mn-lt"/>
                      </a:endParaRPr>
                    </a:p>
                    <a:p>
                      <a:pPr marL="0" marR="0" algn="ctr">
                        <a:spcBef>
                          <a:spcPts val="0"/>
                        </a:spcBef>
                        <a:spcAft>
                          <a:spcPts val="0"/>
                        </a:spcAft>
                      </a:pPr>
                      <a:r>
                        <a:rPr lang="en-GB" sz="1400" dirty="0">
                          <a:effectLst/>
                          <a:latin typeface="+mn-lt"/>
                        </a:rPr>
                        <a:t>PERIOD 4</a:t>
                      </a:r>
                      <a:endParaRPr lang="en-US" sz="1400" dirty="0">
                        <a:effectLst/>
                        <a:latin typeface="+mn-lt"/>
                      </a:endParaRPr>
                    </a:p>
                    <a:p>
                      <a:pPr marL="0" marR="0" algn="ctr">
                        <a:spcBef>
                          <a:spcPts val="0"/>
                        </a:spcBef>
                        <a:spcAft>
                          <a:spcPts val="0"/>
                        </a:spcAft>
                      </a:pPr>
                      <a:r>
                        <a:rPr lang="en-GB" sz="1400" dirty="0">
                          <a:effectLst/>
                          <a:latin typeface="+mn-lt"/>
                        </a:rPr>
                        <a:t>COURSE</a:t>
                      </a:r>
                      <a:r>
                        <a:rPr lang="en-US" sz="1400" baseline="0" dirty="0">
                          <a:effectLst/>
                          <a:latin typeface="+mn-lt"/>
                        </a:rPr>
                        <a:t> </a:t>
                      </a:r>
                      <a:r>
                        <a:rPr lang="en-GB" sz="1400" dirty="0">
                          <a:effectLst/>
                          <a:latin typeface="+mn-lt"/>
                        </a:rPr>
                        <a:t>EXAMS</a:t>
                      </a:r>
                      <a:endParaRPr lang="en-US" sz="1400" dirty="0">
                        <a:effectLst/>
                        <a:latin typeface="+mn-lt"/>
                      </a:endParaRPr>
                    </a:p>
                    <a:p>
                      <a:pPr marL="0" marR="0" algn="ctr">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p>
                      <a:pPr marL="0" marR="0">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dirty="0">
                          <a:effectLst/>
                          <a:latin typeface="+mn-lt"/>
                        </a:rPr>
                        <a:t> </a:t>
                      </a:r>
                      <a:endParaRPr lang="en-US" sz="1400" dirty="0">
                        <a:effectLst/>
                        <a:latin typeface="+mn-lt"/>
                      </a:endParaRPr>
                    </a:p>
                    <a:p>
                      <a:pPr marL="0" marR="0" algn="ctr">
                        <a:spcBef>
                          <a:spcPts val="0"/>
                        </a:spcBef>
                        <a:spcAft>
                          <a:spcPts val="0"/>
                        </a:spcAft>
                      </a:pPr>
                      <a:r>
                        <a:rPr lang="en-GB" sz="1400" dirty="0">
                          <a:effectLst/>
                          <a:latin typeface="+mn-lt"/>
                        </a:rPr>
                        <a:t>SNOW DAY</a:t>
                      </a:r>
                      <a:endParaRPr lang="en-US" sz="1400" dirty="0">
                        <a:effectLst/>
                        <a:latin typeface="+mn-lt"/>
                      </a:endParaRPr>
                    </a:p>
                    <a:p>
                      <a:pPr marL="0" marR="0" algn="ctr">
                        <a:spcBef>
                          <a:spcPts val="0"/>
                        </a:spcBef>
                        <a:spcAft>
                          <a:spcPts val="0"/>
                        </a:spcAft>
                      </a:pPr>
                      <a:r>
                        <a:rPr lang="en-GB" sz="1400" dirty="0">
                          <a:effectLst/>
                          <a:latin typeface="+mn-lt"/>
                        </a:rPr>
                        <a:t>(IF REQUIRED)</a:t>
                      </a:r>
                      <a:endParaRPr lang="en-US" sz="1400" dirty="0">
                        <a:effectLst/>
                        <a:latin typeface="+mn-lt"/>
                        <a:ea typeface="Times New Roman" panose="02020603050405020304" pitchFamily="18" charset="0"/>
                      </a:endParaRPr>
                    </a:p>
                    <a:p>
                      <a:pPr marL="0" marR="0">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42498918"/>
                  </a:ext>
                </a:extLst>
              </a:tr>
              <a:tr h="497341">
                <a:tc>
                  <a:txBody>
                    <a:bodyPr/>
                    <a:lstStyle/>
                    <a:p>
                      <a:pPr marL="0" marR="0">
                        <a:spcBef>
                          <a:spcPts val="0"/>
                        </a:spcBef>
                        <a:spcAft>
                          <a:spcPts val="0"/>
                        </a:spcAft>
                      </a:pPr>
                      <a:r>
                        <a:rPr lang="en-GB" sz="1400" dirty="0">
                          <a:effectLst/>
                          <a:latin typeface="+mn-lt"/>
                        </a:rPr>
                        <a:t>10:30am - 2:20pm</a:t>
                      </a:r>
                      <a:endParaRPr lang="en-US" sz="1400" dirty="0">
                        <a:effectLst/>
                        <a:latin typeface="+mn-lt"/>
                        <a:ea typeface="Times New Roman" panose="02020603050405020304" pitchFamily="18" charset="0"/>
                      </a:endParaRPr>
                    </a:p>
                  </a:txBody>
                  <a:tcPr marL="68580" marR="68580" marT="0" marB="0">
                    <a:solidFill>
                      <a:schemeClr val="tx1">
                        <a:lumMod val="75000"/>
                      </a:schemeClr>
                    </a:solidFill>
                  </a:tcPr>
                </a:tc>
                <a:tc>
                  <a:txBody>
                    <a:bodyPr/>
                    <a:lstStyle/>
                    <a:p>
                      <a:pPr marL="0" marR="0" algn="ctr">
                        <a:spcBef>
                          <a:spcPts val="0"/>
                        </a:spcBef>
                        <a:spcAft>
                          <a:spcPts val="0"/>
                        </a:spcAft>
                      </a:pPr>
                      <a:r>
                        <a:rPr lang="en-GB" sz="1400">
                          <a:effectLst/>
                          <a:latin typeface="+mn-lt"/>
                        </a:rPr>
                        <a:t>Home to </a:t>
                      </a:r>
                      <a:endParaRPr lang="en-US" sz="1400">
                        <a:effectLst/>
                        <a:latin typeface="+mn-lt"/>
                      </a:endParaRPr>
                    </a:p>
                    <a:p>
                      <a:pPr marL="0" marR="0" algn="ctr">
                        <a:spcBef>
                          <a:spcPts val="0"/>
                        </a:spcBef>
                        <a:spcAft>
                          <a:spcPts val="0"/>
                        </a:spcAft>
                      </a:pPr>
                      <a:r>
                        <a:rPr lang="en-GB" sz="1400">
                          <a:effectLst/>
                          <a:latin typeface="+mn-lt"/>
                        </a:rPr>
                        <a:t>study</a:t>
                      </a:r>
                      <a:endParaRPr lang="en-US" sz="140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a:effectLst/>
                          <a:latin typeface="+mn-lt"/>
                        </a:rPr>
                        <a:t>Home to </a:t>
                      </a:r>
                      <a:endParaRPr lang="en-US" sz="1400">
                        <a:effectLst/>
                        <a:latin typeface="+mn-lt"/>
                      </a:endParaRPr>
                    </a:p>
                    <a:p>
                      <a:pPr marL="0" marR="0" algn="ctr">
                        <a:spcBef>
                          <a:spcPts val="0"/>
                        </a:spcBef>
                        <a:spcAft>
                          <a:spcPts val="0"/>
                        </a:spcAft>
                      </a:pPr>
                      <a:r>
                        <a:rPr lang="en-GB" sz="1400">
                          <a:effectLst/>
                          <a:latin typeface="+mn-lt"/>
                        </a:rPr>
                        <a:t>study</a:t>
                      </a:r>
                      <a:endParaRPr lang="en-US" sz="140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a:effectLst/>
                          <a:latin typeface="+mn-lt"/>
                        </a:rPr>
                        <a:t>Home to </a:t>
                      </a:r>
                      <a:endParaRPr lang="en-US" sz="1400">
                        <a:effectLst/>
                        <a:latin typeface="+mn-lt"/>
                      </a:endParaRPr>
                    </a:p>
                    <a:p>
                      <a:pPr marL="0" marR="0" algn="ctr">
                        <a:spcBef>
                          <a:spcPts val="0"/>
                        </a:spcBef>
                        <a:spcAft>
                          <a:spcPts val="0"/>
                        </a:spcAft>
                      </a:pPr>
                      <a:r>
                        <a:rPr lang="en-GB" sz="1400">
                          <a:effectLst/>
                          <a:latin typeface="+mn-lt"/>
                        </a:rPr>
                        <a:t>study</a:t>
                      </a:r>
                      <a:endParaRPr lang="en-US" sz="140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a:effectLst/>
                          <a:latin typeface="+mn-lt"/>
                        </a:rPr>
                        <a:t>Home to </a:t>
                      </a:r>
                      <a:endParaRPr lang="en-US" sz="1400">
                        <a:effectLst/>
                        <a:latin typeface="+mn-lt"/>
                      </a:endParaRPr>
                    </a:p>
                    <a:p>
                      <a:pPr marL="0" marR="0" algn="ctr">
                        <a:spcBef>
                          <a:spcPts val="0"/>
                        </a:spcBef>
                        <a:spcAft>
                          <a:spcPts val="0"/>
                        </a:spcAft>
                      </a:pPr>
                      <a:r>
                        <a:rPr lang="en-GB" sz="1400">
                          <a:effectLst/>
                          <a:latin typeface="+mn-lt"/>
                        </a:rPr>
                        <a:t>study</a:t>
                      </a:r>
                      <a:endParaRPr lang="en-US" sz="1400">
                        <a:effectLst/>
                        <a:latin typeface="+mn-lt"/>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dirty="0">
                          <a:effectLst/>
                          <a:latin typeface="+mn-lt"/>
                        </a:rPr>
                        <a:t> </a:t>
                      </a:r>
                      <a:endParaRPr lang="en-US" sz="14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224281439"/>
                  </a:ext>
                </a:extLst>
              </a:tr>
              <a:tr h="177622">
                <a:tc>
                  <a:txBody>
                    <a:bodyPr/>
                    <a:lstStyle/>
                    <a:p>
                      <a:pPr marL="0" marR="0">
                        <a:spcBef>
                          <a:spcPts val="0"/>
                        </a:spcBef>
                        <a:spcAft>
                          <a:spcPts val="0"/>
                        </a:spcAft>
                      </a:pPr>
                      <a:r>
                        <a:rPr lang="en-GB"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0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2462052"/>
                  </a:ext>
                </a:extLst>
              </a:tr>
            </a:tbl>
          </a:graphicData>
        </a:graphic>
      </p:graphicFrame>
      <p:sp>
        <p:nvSpPr>
          <p:cNvPr id="5" name="Rectangle 1"/>
          <p:cNvSpPr>
            <a:spLocks noChangeArrowheads="1"/>
          </p:cNvSpPr>
          <p:nvPr/>
        </p:nvSpPr>
        <p:spPr bwMode="auto">
          <a:xfrm>
            <a:off x="0" y="0"/>
            <a:ext cx="12192000" cy="457200"/>
          </a:xfrm>
          <a:prstGeom prst="rect">
            <a:avLst/>
          </a:prstGeom>
          <a:solidFill>
            <a:srgbClr val="DFDF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ST. JOAN OF ARC CATHOLIC SECONDARY SCHOOL</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EXAMINATION SCHEDULE</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SEMESTER 1 – JANUARY 2018</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2706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2064711"/>
          </a:xfrm>
        </p:spPr>
        <p:txBody>
          <a:bodyPr/>
          <a:lstStyle/>
          <a:p>
            <a:r>
              <a:rPr lang="en-GB" b="1" dirty="0"/>
              <a:t>Important Information for Students</a:t>
            </a:r>
            <a:r>
              <a:rPr lang="en-US" dirty="0"/>
              <a:t/>
            </a:r>
            <a:br>
              <a:rPr lang="en-US" dirty="0"/>
            </a:br>
            <a:endParaRPr lang="en-US" dirty="0"/>
          </a:p>
        </p:txBody>
      </p:sp>
      <p:sp>
        <p:nvSpPr>
          <p:cNvPr id="3" name="Content Placeholder 2"/>
          <p:cNvSpPr>
            <a:spLocks noGrp="1"/>
          </p:cNvSpPr>
          <p:nvPr>
            <p:ph idx="1"/>
          </p:nvPr>
        </p:nvSpPr>
        <p:spPr>
          <a:xfrm>
            <a:off x="609600" y="1785257"/>
            <a:ext cx="11129554" cy="4083837"/>
          </a:xfrm>
        </p:spPr>
        <p:txBody>
          <a:bodyPr>
            <a:normAutofit fontScale="92500" lnSpcReduction="20000"/>
          </a:bodyPr>
          <a:lstStyle/>
          <a:p>
            <a:r>
              <a:rPr lang="en-GB" b="1" dirty="0"/>
              <a:t> </a:t>
            </a:r>
            <a:endParaRPr lang="en-US" dirty="0"/>
          </a:p>
          <a:p>
            <a:pPr>
              <a:buFont typeface="Wingdings" panose="05000000000000000000" pitchFamily="2" charset="2"/>
              <a:buChar char="q"/>
            </a:pPr>
            <a:r>
              <a:rPr lang="en-GB" b="1" dirty="0"/>
              <a:t>you must be in full uniform</a:t>
            </a:r>
            <a:endParaRPr lang="en-US" dirty="0"/>
          </a:p>
          <a:p>
            <a:pPr>
              <a:buFont typeface="Wingdings" panose="05000000000000000000" pitchFamily="2" charset="2"/>
              <a:buChar char="q"/>
            </a:pPr>
            <a:r>
              <a:rPr lang="en-GB" b="1" dirty="0"/>
              <a:t>if you miss an exam for any reason, the attendance office must be notified; illness must be accompanied by a medical note; emergencies must be accompanied by a phone call and a legitimate note must follow</a:t>
            </a:r>
            <a:endParaRPr lang="en-US" dirty="0"/>
          </a:p>
          <a:p>
            <a:pPr>
              <a:buFont typeface="Wingdings" panose="05000000000000000000" pitchFamily="2" charset="2"/>
              <a:buChar char="q"/>
            </a:pPr>
            <a:r>
              <a:rPr lang="en-GB" b="1" dirty="0"/>
              <a:t>lockers </a:t>
            </a:r>
            <a:r>
              <a:rPr lang="en-GB" b="1" u="sng" dirty="0"/>
              <a:t>may not</a:t>
            </a:r>
            <a:r>
              <a:rPr lang="en-GB" b="1" dirty="0"/>
              <a:t> be accessed during exam times; students must </a:t>
            </a:r>
            <a:r>
              <a:rPr lang="en-GB" b="1" u="sng" dirty="0"/>
              <a:t>stay out of the hallways</a:t>
            </a:r>
            <a:r>
              <a:rPr lang="en-GB" b="1" dirty="0"/>
              <a:t> during all scheduled exam times</a:t>
            </a:r>
            <a:endParaRPr lang="en-US" dirty="0"/>
          </a:p>
          <a:p>
            <a:pPr>
              <a:buFont typeface="Wingdings" panose="05000000000000000000" pitchFamily="2" charset="2"/>
              <a:buChar char="q"/>
            </a:pPr>
            <a:r>
              <a:rPr lang="en-GB" b="1" dirty="0"/>
              <a:t>it is your responsibility to arrive on time, be prepared, and to be in the right place for your exam</a:t>
            </a:r>
            <a:endParaRPr lang="en-US" dirty="0"/>
          </a:p>
          <a:p>
            <a:pPr>
              <a:buFont typeface="Wingdings" panose="05000000000000000000" pitchFamily="2" charset="2"/>
              <a:buChar char="q"/>
            </a:pPr>
            <a:r>
              <a:rPr lang="en-GB" b="1" dirty="0"/>
              <a:t>if you do not have a class in the period being examined, you do not have to be at school</a:t>
            </a:r>
            <a:endParaRPr lang="en-US" dirty="0"/>
          </a:p>
          <a:p>
            <a:pPr>
              <a:buFont typeface="Wingdings" panose="05000000000000000000" pitchFamily="2" charset="2"/>
              <a:buChar char="q"/>
            </a:pPr>
            <a:r>
              <a:rPr lang="en-GB" b="1" dirty="0"/>
              <a:t>after each exam, you are asked to leave the building unless you have a scheduled appointment with a teacher; if there are extenuating circumstances, please see your VP.  </a:t>
            </a:r>
            <a:endParaRPr lang="en-US" dirty="0"/>
          </a:p>
          <a:p>
            <a:pPr>
              <a:buFont typeface="Wingdings" panose="05000000000000000000" pitchFamily="2" charset="2"/>
              <a:buChar char="q"/>
            </a:pPr>
            <a:r>
              <a:rPr lang="en-GB" b="1" dirty="0"/>
              <a:t>if you are here for extra help on a non-exam day, you must be in uniform</a:t>
            </a:r>
            <a:endParaRPr lang="en-US" dirty="0"/>
          </a:p>
          <a:p>
            <a:pPr>
              <a:buFont typeface="Wingdings" panose="05000000000000000000" pitchFamily="2" charset="2"/>
              <a:buChar char="q"/>
            </a:pPr>
            <a:r>
              <a:rPr lang="en-GB" b="1" dirty="0"/>
              <a:t>all texts must be returned on/before the day of the exam</a:t>
            </a:r>
            <a:endParaRPr lang="en-US" dirty="0"/>
          </a:p>
          <a:p>
            <a:endParaRPr lang="en-US" dirty="0"/>
          </a:p>
        </p:txBody>
      </p:sp>
    </p:spTree>
    <p:extLst>
      <p:ext uri="{BB962C8B-B14F-4D97-AF65-F5344CB8AC3E}">
        <p14:creationId xmlns:p14="http://schemas.microsoft.com/office/powerpoint/2010/main" val="3813698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03320" y="2363319"/>
            <a:ext cx="5781423" cy="1363292"/>
          </a:xfrm>
        </p:spPr>
        <p:txBody>
          <a:bodyPr>
            <a:noAutofit/>
          </a:bodyPr>
          <a:lstStyle/>
          <a:p>
            <a:r>
              <a:rPr lang="en-US" sz="3200" dirty="0"/>
              <a:t>Happy Holidays, everyone! Remember - your physical and psychological wellness is the most important and valuable thing you have, and YOU deserve to give yourself care and attention.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274044">
            <a:off x="1506384" y="600943"/>
            <a:ext cx="2711932" cy="2381209"/>
          </a:xfrm>
          <a:prstGeom prst="rect">
            <a:avLst/>
          </a:prstGeom>
        </p:spPr>
      </p:pic>
    </p:spTree>
    <p:extLst>
      <p:ext uri="{BB962C8B-B14F-4D97-AF65-F5344CB8AC3E}">
        <p14:creationId xmlns:p14="http://schemas.microsoft.com/office/powerpoint/2010/main" val="3366901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comes to mind when you think about exams?</a:t>
            </a:r>
          </a:p>
        </p:txBody>
      </p:sp>
      <p:sp>
        <p:nvSpPr>
          <p:cNvPr id="3" name="Content Placeholder 2"/>
          <p:cNvSpPr>
            <a:spLocks noGrp="1"/>
          </p:cNvSpPr>
          <p:nvPr>
            <p:ph idx="1"/>
          </p:nvPr>
        </p:nvSpPr>
        <p:spPr>
          <a:xfrm>
            <a:off x="1097280" y="2182165"/>
            <a:ext cx="10058400" cy="569661"/>
          </a:xfrm>
        </p:spPr>
        <p:txBody>
          <a:bodyPr/>
          <a:lstStyle/>
          <a:p>
            <a:pPr algn="ctr"/>
            <a:r>
              <a:rPr lang="en-US" dirty="0">
                <a:hlinkClick r:id="rId2"/>
              </a:rPr>
              <a:t>https://www.youtube.com/watch?v=hlvZ_8V6uc4</a:t>
            </a:r>
            <a:endParaRPr lang="en-US" dirty="0"/>
          </a:p>
          <a:p>
            <a:pPr algn="ct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6404" y="2369134"/>
            <a:ext cx="2242389" cy="212175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3916" y="2104845"/>
            <a:ext cx="2718226" cy="1709084"/>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41892" y="3193329"/>
            <a:ext cx="1314450" cy="1362075"/>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51697" y="2959387"/>
            <a:ext cx="1900507" cy="2331910"/>
          </a:xfrm>
          <a:prstGeom prst="rect">
            <a:avLst/>
          </a:prstGeom>
        </p:spPr>
      </p:pic>
    </p:spTree>
    <p:extLst>
      <p:ext uri="{BB962C8B-B14F-4D97-AF65-F5344CB8AC3E}">
        <p14:creationId xmlns:p14="http://schemas.microsoft.com/office/powerpoint/2010/main" val="4172399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 CARE OF YOURSELF</a:t>
            </a:r>
          </a:p>
        </p:txBody>
      </p:sp>
      <p:sp>
        <p:nvSpPr>
          <p:cNvPr id="3" name="Content Placeholder 2"/>
          <p:cNvSpPr>
            <a:spLocks noGrp="1"/>
          </p:cNvSpPr>
          <p:nvPr>
            <p:ph idx="1"/>
          </p:nvPr>
        </p:nvSpPr>
        <p:spPr>
          <a:xfrm>
            <a:off x="597811" y="2052687"/>
            <a:ext cx="10944332" cy="3764249"/>
          </a:xfrm>
        </p:spPr>
        <p:txBody>
          <a:bodyPr>
            <a:normAutofit/>
          </a:bodyPr>
          <a:lstStyle/>
          <a:p>
            <a:pPr marL="0" indent="0">
              <a:buNone/>
            </a:pPr>
            <a:r>
              <a:rPr lang="en-US" sz="3600" dirty="0"/>
              <a:t>Exam time can feel like a stressful time so it is really important that you use strategies that can help you to overcome feelings of stress and anxiety.  Most of you will begin to prepare for exams over the break so establishing new habits now will help you feel confident when exam week arrives.</a:t>
            </a:r>
          </a:p>
          <a:p>
            <a:pPr marL="0" indent="0" algn="ctr">
              <a:buNone/>
            </a:pPr>
            <a:r>
              <a:rPr lang="en-US" sz="3600" dirty="0">
                <a:solidFill>
                  <a:srgbClr val="FF0000"/>
                </a:solidFill>
              </a:rPr>
              <a:t>Begin by keeping well over the Holidays...</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5590" y="196641"/>
            <a:ext cx="1896553" cy="1909282"/>
          </a:xfrm>
          <a:prstGeom prst="rect">
            <a:avLst/>
          </a:prstGeom>
        </p:spPr>
      </p:pic>
    </p:spTree>
    <p:extLst>
      <p:ext uri="{BB962C8B-B14F-4D97-AF65-F5344CB8AC3E}">
        <p14:creationId xmlns:p14="http://schemas.microsoft.com/office/powerpoint/2010/main" val="4213291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a:t>Maintain a well-balanced diet</a:t>
            </a:r>
            <a:r>
              <a:rPr lang="en-US" cap="all" dirty="0"/>
              <a:t> </a:t>
            </a: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258034" y="4612468"/>
            <a:ext cx="2947015" cy="1548334"/>
          </a:xfrm>
        </p:spPr>
      </p:pic>
      <p:sp>
        <p:nvSpPr>
          <p:cNvPr id="4" name="Rectangle 3"/>
          <p:cNvSpPr/>
          <p:nvPr/>
        </p:nvSpPr>
        <p:spPr>
          <a:xfrm>
            <a:off x="1216325" y="1859340"/>
            <a:ext cx="9549441" cy="3262432"/>
          </a:xfrm>
          <a:prstGeom prst="rect">
            <a:avLst/>
          </a:prstGeom>
        </p:spPr>
        <p:txBody>
          <a:bodyPr wrap="square">
            <a:spAutoFit/>
          </a:bodyPr>
          <a:lstStyle/>
          <a:p>
            <a:endParaRPr lang="en-US" sz="2000" dirty="0"/>
          </a:p>
          <a:p>
            <a:pPr>
              <a:buFont typeface="Wingdings" panose="05000000000000000000" pitchFamily="2" charset="2"/>
              <a:buChar char="q"/>
            </a:pPr>
            <a:r>
              <a:rPr lang="en-US" sz="2400" dirty="0"/>
              <a:t>During the break (and even when its not the break!) </a:t>
            </a:r>
            <a:r>
              <a:rPr lang="en-US" sz="2400" b="1" dirty="0"/>
              <a:t>it can be difficult to eat healthy, nourishing meals </a:t>
            </a:r>
            <a:r>
              <a:rPr lang="en-US" sz="2400" dirty="0"/>
              <a:t>– especially if you're at social gatherings. However, </a:t>
            </a:r>
            <a:r>
              <a:rPr lang="en-US" sz="2400" b="1" i="1" dirty="0"/>
              <a:t>if you don’t fuel your body with food that is nourishing, it can cause you to experience things like anxiety or fatigue</a:t>
            </a:r>
            <a:r>
              <a:rPr lang="en-US" sz="2400" dirty="0"/>
              <a:t>. </a:t>
            </a:r>
          </a:p>
          <a:p>
            <a:pPr>
              <a:buFont typeface="Wingdings" panose="05000000000000000000" pitchFamily="2" charset="2"/>
              <a:buChar char="q"/>
            </a:pPr>
            <a:r>
              <a:rPr lang="en-US" sz="2400" dirty="0"/>
              <a:t>Try to be mindful of what you eat, and </a:t>
            </a:r>
            <a:r>
              <a:rPr lang="en-US" sz="2400" b="1" dirty="0"/>
              <a:t>try to eat healthy most of the time</a:t>
            </a:r>
            <a:r>
              <a:rPr lang="en-US" sz="2400" dirty="0"/>
              <a:t>. That doesn’t mean you can’t treat yourself once in a while - after all, we can all use a few treats here and there :)</a:t>
            </a:r>
          </a:p>
          <a:p>
            <a:pPr>
              <a:buFont typeface="Wingdings" panose="05000000000000000000" pitchFamily="2" charset="2"/>
              <a:buChar char="q"/>
            </a:pPr>
            <a:endParaRPr lang="en-US" dirty="0"/>
          </a:p>
        </p:txBody>
      </p:sp>
    </p:spTree>
    <p:extLst>
      <p:ext uri="{BB962C8B-B14F-4D97-AF65-F5344CB8AC3E}">
        <p14:creationId xmlns:p14="http://schemas.microsoft.com/office/powerpoint/2010/main" val="3394470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1973C2-EB8B-452A-A698-4A252FD3AE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0162E77-11AD-44A7-84EC-40C59EEFBD2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81601" y="634946"/>
            <a:ext cx="6368142" cy="1450757"/>
          </a:xfrm>
        </p:spPr>
        <p:txBody>
          <a:bodyPr>
            <a:normAutofit/>
          </a:bodyPr>
          <a:lstStyle/>
          <a:p>
            <a:r>
              <a:rPr lang="en-US" sz="3400" b="1"/>
              <a:t>Follow your regular sleep routine… or create a healthy sleep routine if you don’t have one!</a:t>
            </a:r>
            <a:endParaRPr lang="en-US" sz="340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15050" b="-2"/>
          <a:stretch/>
        </p:blipFill>
        <p:spPr>
          <a:xfrm>
            <a:off x="20" y="-12128"/>
            <a:ext cx="4654276" cy="6870127"/>
          </a:xfrm>
          <a:prstGeom prst="rect">
            <a:avLst/>
          </a:prstGeom>
        </p:spPr>
      </p:pic>
      <p:cxnSp>
        <p:nvCxnSpPr>
          <p:cNvPr id="13" name="Straight Connector 12">
            <a:extLst>
              <a:ext uri="{FF2B5EF4-FFF2-40B4-BE49-F238E27FC236}">
                <a16:creationId xmlns:a16="http://schemas.microsoft.com/office/drawing/2014/main" id="{5AB158E9-1B40-4CD6-95F0-95CA11DF7B7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181601" y="2198914"/>
            <a:ext cx="6368142" cy="3670180"/>
          </a:xfrm>
        </p:spPr>
        <p:txBody>
          <a:bodyPr>
            <a:normAutofit/>
          </a:bodyPr>
          <a:lstStyle/>
          <a:p>
            <a:r>
              <a:rPr lang="en-US" dirty="0"/>
              <a:t>When </a:t>
            </a:r>
            <a:r>
              <a:rPr lang="en-US" b="1" dirty="0"/>
              <a:t>we are on holidays, we have the tendency to stay up later than usual and sleep in much more than we usually do. This can confuse the body and interfere with the sleep cycle. (and that can make it really difficult to transition smoothly back into a regular routine AFTER the holidays).</a:t>
            </a:r>
          </a:p>
          <a:p>
            <a:pPr marL="0" indent="0">
              <a:buNone/>
            </a:pPr>
            <a:endParaRPr lang="en-US" dirty="0"/>
          </a:p>
          <a:p>
            <a:endParaRPr lang="en-US" dirty="0"/>
          </a:p>
        </p:txBody>
      </p:sp>
    </p:spTree>
    <p:extLst>
      <p:ext uri="{BB962C8B-B14F-4D97-AF65-F5344CB8AC3E}">
        <p14:creationId xmlns:p14="http://schemas.microsoft.com/office/powerpoint/2010/main" val="1906359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 name="Picture 5" descr="A picture containing drawing&#10;&#10;Description automatically generated">
            <a:extLst>
              <a:ext uri="{FF2B5EF4-FFF2-40B4-BE49-F238E27FC236}">
                <a16:creationId xmlns:a16="http://schemas.microsoft.com/office/drawing/2014/main" id="{8F3652BC-DBDE-4633-B790-9BEEC6D3D2A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l="24447" r="25477"/>
          <a:stretch/>
        </p:blipFill>
        <p:spPr>
          <a:xfrm>
            <a:off x="20" y="10"/>
            <a:ext cx="4578952" cy="6857990"/>
          </a:xfrm>
          <a:prstGeom prst="rect">
            <a:avLst/>
          </a:prstGeom>
        </p:spPr>
      </p:pic>
      <p:sp>
        <p:nvSpPr>
          <p:cNvPr id="12" name="Rectangle 11">
            <a:extLst>
              <a:ext uri="{FF2B5EF4-FFF2-40B4-BE49-F238E27FC236}">
                <a16:creationId xmlns:a16="http://schemas.microsoft.com/office/drawing/2014/main" id="{708144FA-ACFF-4374-8E21-28CF1C04AD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9733" y="0"/>
            <a:ext cx="755226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7623F63-1EC6-42D8-AF1B-C35F32264A9D}"/>
              </a:ext>
            </a:extLst>
          </p:cNvPr>
          <p:cNvSpPr>
            <a:spLocks noGrp="1"/>
          </p:cNvSpPr>
          <p:nvPr>
            <p:ph type="title"/>
          </p:nvPr>
        </p:nvSpPr>
        <p:spPr>
          <a:xfrm>
            <a:off x="5124206" y="433953"/>
            <a:ext cx="6205055" cy="2634711"/>
          </a:xfrm>
        </p:spPr>
        <p:txBody>
          <a:bodyPr>
            <a:normAutofit fontScale="90000"/>
          </a:bodyPr>
          <a:lstStyle/>
          <a:p>
            <a:r>
              <a:rPr lang="en-US" sz="3100" dirty="0"/>
              <a:t>During the holiday, it’s important to keep a regular sleep routine, similar to the one you followed before the break. </a:t>
            </a:r>
            <a:r>
              <a:rPr lang="en-US" sz="3100" b="1" dirty="0"/>
              <a:t>OR</a:t>
            </a:r>
            <a:r>
              <a:rPr lang="en-US" sz="3100" dirty="0"/>
              <a:t>, if you didn’t have good sleep habits before, this is a good time to create a new, healthy routine:</a:t>
            </a:r>
            <a:r>
              <a:rPr lang="en-US" sz="4000" dirty="0"/>
              <a:t/>
            </a:r>
            <a:br>
              <a:rPr lang="en-US" sz="4000" dirty="0"/>
            </a:br>
            <a:endParaRPr lang="en-US" sz="4000" dirty="0">
              <a:solidFill>
                <a:srgbClr val="FFFFFF"/>
              </a:solidFill>
            </a:endParaRPr>
          </a:p>
        </p:txBody>
      </p:sp>
      <p:sp>
        <p:nvSpPr>
          <p:cNvPr id="14" name="Rectangle 13">
            <a:extLst>
              <a:ext uri="{FF2B5EF4-FFF2-40B4-BE49-F238E27FC236}">
                <a16:creationId xmlns:a16="http://schemas.microsoft.com/office/drawing/2014/main" id="{7599E8C1-B347-4F25-AB85-8257C921C4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8972"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8FC0B11-0C84-4328-9CB6-33D972198E7E}"/>
              </a:ext>
            </a:extLst>
          </p:cNvPr>
          <p:cNvSpPr>
            <a:spLocks noGrp="1"/>
          </p:cNvSpPr>
          <p:nvPr>
            <p:ph idx="1"/>
          </p:nvPr>
        </p:nvSpPr>
        <p:spPr>
          <a:xfrm>
            <a:off x="5214762" y="2771380"/>
            <a:ext cx="6339840" cy="3652667"/>
          </a:xfrm>
        </p:spPr>
        <p:txBody>
          <a:bodyPr>
            <a:normAutofit/>
          </a:bodyPr>
          <a:lstStyle/>
          <a:p>
            <a:pPr marL="0" indent="0">
              <a:buNone/>
            </a:pPr>
            <a:endParaRPr lang="en-US" sz="1800" dirty="0">
              <a:solidFill>
                <a:srgbClr val="FFFFFF"/>
              </a:solidFill>
            </a:endParaRPr>
          </a:p>
          <a:p>
            <a:pPr lvl="3">
              <a:buFont typeface="Wingdings" panose="05000000000000000000" pitchFamily="2" charset="2"/>
              <a:buChar char="q"/>
            </a:pPr>
            <a:r>
              <a:rPr lang="en-US" sz="2200" dirty="0">
                <a:solidFill>
                  <a:srgbClr val="FFFFFF"/>
                </a:solidFill>
              </a:rPr>
              <a:t> </a:t>
            </a:r>
            <a:r>
              <a:rPr lang="en-US" sz="2200" b="1" dirty="0">
                <a:solidFill>
                  <a:srgbClr val="FFFFFF"/>
                </a:solidFill>
              </a:rPr>
              <a:t>Go to bed and wake up at a usual time, and get close to the same hours of sleep each night</a:t>
            </a:r>
            <a:r>
              <a:rPr lang="en-US" sz="2200" dirty="0">
                <a:solidFill>
                  <a:srgbClr val="FFFFFF"/>
                </a:solidFill>
              </a:rPr>
              <a:t>. Too little sleep can interfere with our ability to concentrate, while getting too much sleep can make you feel more tired.</a:t>
            </a:r>
          </a:p>
          <a:p>
            <a:pPr lvl="3">
              <a:buFont typeface="Wingdings" panose="05000000000000000000" pitchFamily="2" charset="2"/>
              <a:buChar char="q"/>
            </a:pPr>
            <a:r>
              <a:rPr lang="en-US" sz="2200" dirty="0">
                <a:solidFill>
                  <a:srgbClr val="FFFFFF"/>
                </a:solidFill>
              </a:rPr>
              <a:t> Avoid electronics an hour before bedtime.</a:t>
            </a:r>
          </a:p>
          <a:p>
            <a:pPr lvl="3">
              <a:buFont typeface="Wingdings" panose="05000000000000000000" pitchFamily="2" charset="2"/>
              <a:buChar char="q"/>
            </a:pPr>
            <a:r>
              <a:rPr lang="en-US" sz="2200" dirty="0">
                <a:solidFill>
                  <a:srgbClr val="FFFFFF"/>
                </a:solidFill>
              </a:rPr>
              <a:t> Study at a desk, not on your bed.</a:t>
            </a:r>
          </a:p>
          <a:p>
            <a:endParaRPr lang="en-US" sz="1800" dirty="0">
              <a:solidFill>
                <a:srgbClr val="FFFFFF"/>
              </a:solidFill>
            </a:endParaRPr>
          </a:p>
        </p:txBody>
      </p:sp>
      <p:sp>
        <p:nvSpPr>
          <p:cNvPr id="7" name="TextBox 6">
            <a:extLst>
              <a:ext uri="{FF2B5EF4-FFF2-40B4-BE49-F238E27FC236}">
                <a16:creationId xmlns:a16="http://schemas.microsoft.com/office/drawing/2014/main" id="{D2CD3069-390A-448E-B248-AFF980B96F6C}"/>
              </a:ext>
            </a:extLst>
          </p:cNvPr>
          <p:cNvSpPr txBox="1"/>
          <p:nvPr/>
        </p:nvSpPr>
        <p:spPr>
          <a:xfrm>
            <a:off x="2119645" y="6657945"/>
            <a:ext cx="2459327"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abantor-prolaap.blogspot.com/2011_12_01_archive.html">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xmlns="" val="tx"/>
                    </a:ext>
                  </a:extLst>
                </a:hlinkClick>
              </a:rPr>
              <a:t>CC BY-NC-ND</a:t>
            </a:r>
            <a:endParaRPr lang="en-US" sz="700">
              <a:solidFill>
                <a:srgbClr val="FFFFFF"/>
              </a:solidFill>
            </a:endParaRPr>
          </a:p>
        </p:txBody>
      </p:sp>
    </p:spTree>
    <p:extLst>
      <p:ext uri="{BB962C8B-B14F-4D97-AF65-F5344CB8AC3E}">
        <p14:creationId xmlns:p14="http://schemas.microsoft.com/office/powerpoint/2010/main" val="2060742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a:t>Find time for exercise </a:t>
            </a:r>
          </a:p>
        </p:txBody>
      </p:sp>
      <p:sp>
        <p:nvSpPr>
          <p:cNvPr id="3" name="Content Placeholder 2"/>
          <p:cNvSpPr>
            <a:spLocks noGrp="1"/>
          </p:cNvSpPr>
          <p:nvPr>
            <p:ph idx="1"/>
          </p:nvPr>
        </p:nvSpPr>
        <p:spPr>
          <a:xfrm>
            <a:off x="1097280" y="1845734"/>
            <a:ext cx="10058400" cy="3813194"/>
          </a:xfrm>
        </p:spPr>
        <p:txBody>
          <a:bodyPr/>
          <a:lstStyle/>
          <a:p>
            <a:pPr>
              <a:buFont typeface="Wingdings" panose="05000000000000000000" pitchFamily="2" charset="2"/>
              <a:buChar char="q"/>
            </a:pPr>
            <a:r>
              <a:rPr lang="en-US" sz="2800" dirty="0"/>
              <a:t>Making time for </a:t>
            </a:r>
            <a:r>
              <a:rPr lang="en-US" sz="2800" b="1" dirty="0"/>
              <a:t>exercise</a:t>
            </a:r>
            <a:r>
              <a:rPr lang="en-US" sz="2800" dirty="0"/>
              <a:t> can be difficult, especially during the holidays; however, it is </a:t>
            </a:r>
            <a:r>
              <a:rPr lang="en-US" sz="2800" b="1" dirty="0"/>
              <a:t>crucial for maintaining a healthy body and mind.</a:t>
            </a:r>
          </a:p>
          <a:p>
            <a:pPr>
              <a:buFont typeface="Wingdings" panose="05000000000000000000" pitchFamily="2" charset="2"/>
              <a:buChar char="q"/>
            </a:pPr>
            <a:r>
              <a:rPr lang="en-US" sz="2800" dirty="0"/>
              <a:t>Simply taking 20 minutes in a day to go for a walk or complete a yoga video can have a significant impact. Although it can be a pain to exercise, it will make you feel energized and satisfied afterwards</a:t>
            </a:r>
            <a:r>
              <a:rPr lang="en-US" dirty="0"/>
              <a:t>.</a:t>
            </a:r>
          </a:p>
          <a:p>
            <a:pPr marL="0" indent="0">
              <a:buNone/>
            </a:pPr>
            <a:endParaRPr lang="en-US" dirty="0"/>
          </a:p>
          <a:p>
            <a:pPr marL="0" indent="0">
              <a:buNone/>
            </a:pPr>
            <a:r>
              <a:rPr lang="en-US" dirty="0"/>
              <a:t>Consider trying out for a sports team, getting involved in an intramural or joining the strength training club here at SJA to kick start a healthy new routine!</a:t>
            </a:r>
          </a:p>
          <a:p>
            <a:pPr>
              <a:buFont typeface="Wingdings" panose="05000000000000000000" pitchFamily="2" charset="2"/>
              <a:buChar char="q"/>
            </a:pPr>
            <a:endParaRPr lang="en-US" dirty="0"/>
          </a:p>
          <a:p>
            <a:pPr>
              <a:buFont typeface="Wingdings" panose="05000000000000000000" pitchFamily="2" charset="2"/>
              <a:buChar char="q"/>
            </a:pP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7623" y="4969483"/>
            <a:ext cx="360000" cy="3696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98922" y="485051"/>
            <a:ext cx="2107720" cy="1053860"/>
          </a:xfrm>
          <a:prstGeom prst="rect">
            <a:avLst/>
          </a:prstGeom>
        </p:spPr>
      </p:pic>
    </p:spTree>
    <p:extLst>
      <p:ext uri="{BB962C8B-B14F-4D97-AF65-F5344CB8AC3E}">
        <p14:creationId xmlns:p14="http://schemas.microsoft.com/office/powerpoint/2010/main" val="2691506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a:t>Make plans, set schedules and get organized</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800" b="1" dirty="0"/>
              <a:t>Keep a regular routine</a:t>
            </a:r>
            <a:r>
              <a:rPr lang="en-US" sz="2800" dirty="0"/>
              <a:t> - Most people find that having a regular routine or schedule can help keep them stay organized and less anxious</a:t>
            </a:r>
            <a:r>
              <a:rPr lang="en-US" dirty="0"/>
              <a:t>. </a:t>
            </a:r>
          </a:p>
          <a:p>
            <a:pPr>
              <a:buFont typeface="Wingdings" panose="05000000000000000000" pitchFamily="2" charset="2"/>
              <a:buChar char="q"/>
            </a:pPr>
            <a:r>
              <a:rPr lang="en-US" sz="2800" b="1" dirty="0"/>
              <a:t>Stay organized </a:t>
            </a:r>
            <a:r>
              <a:rPr lang="en-US" sz="2800" dirty="0"/>
              <a:t>- Set daily goals of what you need to get done each day based on its rank of priority. Break the tasks into chunks, rather than trying to get through everything all at once. </a:t>
            </a:r>
          </a:p>
          <a:p>
            <a:pPr marL="0" indent="0">
              <a:buNone/>
            </a:pPr>
            <a:r>
              <a:rPr lang="en-US" sz="2800" i="1" dirty="0"/>
              <a:t>Example: CHUNKING / Studying in short intervals. </a:t>
            </a:r>
            <a:r>
              <a:rPr lang="en-US" sz="2800" b="1" i="1" dirty="0"/>
              <a:t>Three 40 minute periods with breaks is better than 2 hours straight.</a:t>
            </a:r>
            <a:r>
              <a:rPr lang="en-US" sz="2800" i="1" dirty="0"/>
              <a:t>  </a:t>
            </a:r>
            <a:endParaRPr lang="en-US"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008" y="4279370"/>
            <a:ext cx="360000" cy="369600"/>
          </a:xfrm>
          <a:prstGeom prst="rect">
            <a:avLst/>
          </a:prstGeom>
        </p:spPr>
      </p:pic>
    </p:spTree>
    <p:extLst>
      <p:ext uri="{BB962C8B-B14F-4D97-AF65-F5344CB8AC3E}">
        <p14:creationId xmlns:p14="http://schemas.microsoft.com/office/powerpoint/2010/main" val="1178015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a:t>Make plans, set schedules and get organized…</a:t>
            </a:r>
            <a:r>
              <a:rPr lang="en-US" dirty="0"/>
              <a:t> </a:t>
            </a:r>
            <a:r>
              <a:rPr lang="en-US" i="1" dirty="0"/>
              <a:t>continued.</a:t>
            </a:r>
            <a:endParaRPr lang="en-US" cap="all"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261181" y="1913483"/>
            <a:ext cx="9592574" cy="3970318"/>
          </a:xfrm>
          <a:prstGeom prst="rect">
            <a:avLst/>
          </a:prstGeom>
        </p:spPr>
        <p:txBody>
          <a:bodyPr wrap="square">
            <a:spAutoFit/>
          </a:bodyPr>
          <a:lstStyle/>
          <a:p>
            <a:pPr>
              <a:buFont typeface="Wingdings" panose="05000000000000000000" pitchFamily="2" charset="2"/>
              <a:buChar char="q"/>
            </a:pPr>
            <a:r>
              <a:rPr lang="en-US" sz="2800" dirty="0"/>
              <a:t>Try to aim to complete </a:t>
            </a:r>
            <a:r>
              <a:rPr lang="en-US" sz="2800" b="1" dirty="0"/>
              <a:t>only a few goals each day</a:t>
            </a:r>
            <a:r>
              <a:rPr lang="en-US" sz="2800" dirty="0"/>
              <a:t>, and then think about whether or not they are realistic to meet considering your daily routine and work schedule for the day. </a:t>
            </a:r>
          </a:p>
          <a:p>
            <a:pPr>
              <a:buFont typeface="Wingdings" panose="05000000000000000000" pitchFamily="2" charset="2"/>
              <a:buChar char="q"/>
            </a:pPr>
            <a:r>
              <a:rPr lang="en-US" sz="2800" dirty="0"/>
              <a:t> Use the </a:t>
            </a:r>
            <a:r>
              <a:rPr lang="en-US" sz="2800" b="1" dirty="0"/>
              <a:t>exam preparation calendar </a:t>
            </a:r>
            <a:r>
              <a:rPr lang="en-US" sz="2800" dirty="0"/>
              <a:t>provided by your Student Success Teacher – try to follow it, or create one that works with your schedule – and </a:t>
            </a:r>
            <a:r>
              <a:rPr lang="en-US" sz="2800" b="1" dirty="0"/>
              <a:t>stick to it</a:t>
            </a:r>
            <a:r>
              <a:rPr lang="en-US" sz="2800" dirty="0"/>
              <a:t>.</a:t>
            </a:r>
          </a:p>
          <a:p>
            <a:pPr>
              <a:buFont typeface="Wingdings" panose="05000000000000000000" pitchFamily="2" charset="2"/>
              <a:buChar char="q"/>
            </a:pPr>
            <a:r>
              <a:rPr lang="en-US" sz="2800" dirty="0"/>
              <a:t>Remember to </a:t>
            </a:r>
            <a:r>
              <a:rPr lang="en-US" sz="2800" b="1" dirty="0"/>
              <a:t>keep the goals simple</a:t>
            </a:r>
            <a:r>
              <a:rPr lang="en-US" sz="2800" dirty="0"/>
              <a:t>, and </a:t>
            </a:r>
            <a:r>
              <a:rPr lang="en-US" sz="2800" b="1" dirty="0"/>
              <a:t>ask for help </a:t>
            </a:r>
            <a:r>
              <a:rPr lang="en-US" sz="2800" dirty="0"/>
              <a:t>if it's too much for you to handle on your own. Seek support if you need it – don’t ignore your feelings.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7280" y="3313598"/>
            <a:ext cx="360000" cy="369600"/>
          </a:xfrm>
          <a:prstGeom prst="rect">
            <a:avLst/>
          </a:prstGeom>
        </p:spPr>
      </p:pic>
    </p:spTree>
    <p:extLst>
      <p:ext uri="{BB962C8B-B14F-4D97-AF65-F5344CB8AC3E}">
        <p14:creationId xmlns:p14="http://schemas.microsoft.com/office/powerpoint/2010/main" val="259414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CA72677B-2F8C-4192-8EBE-D360BE3B20F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wic_System_Copyright xmlns="http://schemas.microsoft.com/sharepoint/v3/fields" xsi:nil="true"/>
    <ImageCreateDate xmlns="45285717-32B9-44C0-8F3B-A97580B3593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8F41847CD6954A4092661E899D4D87EA" ma:contentTypeVersion="1" ma:contentTypeDescription="Upload an image." ma:contentTypeScope="" ma:versionID="de3eeb02ad592044f3da27623fdaa829">
  <xsd:schema xmlns:xsd="http://www.w3.org/2001/XMLSchema" xmlns:xs="http://www.w3.org/2001/XMLSchema" xmlns:p="http://schemas.microsoft.com/office/2006/metadata/properties" xmlns:ns1="http://schemas.microsoft.com/sharepoint/v3" xmlns:ns2="45285717-32B9-44C0-8F3B-A97580B3593F" xmlns:ns3="http://schemas.microsoft.com/sharepoint/v3/fields" targetNamespace="http://schemas.microsoft.com/office/2006/metadata/properties" ma:root="true" ma:fieldsID="7c234ee96045418e06c0a5b80df0f0f0" ns1:_="" ns2:_="" ns3:_="">
    <xsd:import namespace="http://schemas.microsoft.com/sharepoint/v3"/>
    <xsd:import namespace="45285717-32B9-44C0-8F3B-A97580B3593F"/>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285717-32B9-44C0-8F3B-A97580B3593F"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DEBBE3-2C4B-43AC-B85E-D5E435F08BA7}"/>
</file>

<file path=customXml/itemProps2.xml><?xml version="1.0" encoding="utf-8"?>
<ds:datastoreItem xmlns:ds="http://schemas.openxmlformats.org/officeDocument/2006/customXml" ds:itemID="{381E782E-E2B2-4846-AA6C-30EB57BDB685}"/>
</file>

<file path=customXml/itemProps3.xml><?xml version="1.0" encoding="utf-8"?>
<ds:datastoreItem xmlns:ds="http://schemas.openxmlformats.org/officeDocument/2006/customXml" ds:itemID="{E3B4B41B-CC2A-4C22-82D4-86625F89FACF}"/>
</file>

<file path=docProps/app.xml><?xml version="1.0" encoding="utf-8"?>
<Properties xmlns="http://schemas.openxmlformats.org/officeDocument/2006/extended-properties" xmlns:vt="http://schemas.openxmlformats.org/officeDocument/2006/docPropsVTypes">
  <TotalTime>2564</TotalTime>
  <Words>1142</Words>
  <Application>Microsoft Office PowerPoint</Application>
  <PresentationFormat>Widescreen</PresentationFormat>
  <Paragraphs>117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Retrospect</vt:lpstr>
      <vt:lpstr>Exam Preparation</vt:lpstr>
      <vt:lpstr>What comes to mind when you think about exams?</vt:lpstr>
      <vt:lpstr>TAKE CARE OF YOURSELF</vt:lpstr>
      <vt:lpstr>Maintain a well-balanced diet </vt:lpstr>
      <vt:lpstr>Follow your regular sleep routine… or create a healthy sleep routine if you don’t have one!</vt:lpstr>
      <vt:lpstr>During the holiday, it’s important to keep a regular sleep routine, similar to the one you followed before the break. OR, if you didn’t have good sleep habits before, this is a good time to create a new, healthy routine: </vt:lpstr>
      <vt:lpstr>Find time for exercise </vt:lpstr>
      <vt:lpstr>Make plans, set schedules and get organized</vt:lpstr>
      <vt:lpstr>Make plans, set schedules and get organized… continued.</vt:lpstr>
      <vt:lpstr>HOW DO YOU STUDY?</vt:lpstr>
      <vt:lpstr>RELAX &amp; ENJOY</vt:lpstr>
      <vt:lpstr>If you have any questions or need extra support: </vt:lpstr>
      <vt:lpstr>EXAM SCHEDULE:</vt:lpstr>
      <vt:lpstr>Important Information for Students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Preparation</dc:title>
  <dc:creator>Pollice, Sarah</dc:creator>
  <cp:keywords/>
  <dc:description/>
  <cp:lastModifiedBy>D'Amico, Phil</cp:lastModifiedBy>
  <cp:revision>2</cp:revision>
  <cp:lastPrinted>2019-12-02T21:59:57Z</cp:lastPrinted>
  <dcterms:created xsi:type="dcterms:W3CDTF">2019-11-25T17:18:25Z</dcterms:created>
  <dcterms:modified xsi:type="dcterms:W3CDTF">2019-12-05T17:50:33Z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0x0101009148F5A04DDD49CBA7127AADA5FB792B00AADE34325A8B49CDA8BB4DB53328F214008F41847CD6954A4092661E899D4D87EA</vt:lpwstr>
  </property>
</Properties>
</file>